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7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7102475" cy="93884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692CE2B-D41E-402D-89EA-13383B44E128}">
  <a:tblStyle styleId="{1692CE2B-D41E-402D-89EA-13383B44E128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77739" cy="469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023092" y="0"/>
            <a:ext cx="3077739" cy="469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22275" y="704850"/>
            <a:ext cx="6257925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t" anchorCtr="0"/>
          <a:lstStyle>
            <a:lvl1pPr marL="457200" marR="0" lvl="0" indent="-31750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1750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917422"/>
            <a:ext cx="3077739" cy="469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3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608967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171450" lvl="0" indent="-825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b="1"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dt" idx="10"/>
          </p:nvPr>
        </p:nvSpPr>
        <p:spPr>
          <a:xfrm>
            <a:off x="4023092" y="0"/>
            <a:ext cx="3077739" cy="469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88;p1:notes"/>
          <p:cNvSpPr txBox="1">
            <a:spLocks noGrp="1"/>
          </p:cNvSpPr>
          <p:nvPr>
            <p:ph type="ftr" idx="11"/>
          </p:nvPr>
        </p:nvSpPr>
        <p:spPr>
          <a:xfrm>
            <a:off x="0" y="8917422"/>
            <a:ext cx="3077739" cy="469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00874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8" name="Google Shape;168;p10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171450" lvl="0" indent="-825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dirty="0"/>
          </a:p>
        </p:txBody>
      </p:sp>
      <p:sp>
        <p:nvSpPr>
          <p:cNvPr id="169" name="Google Shape;169;p10:notes"/>
          <p:cNvSpPr txBox="1">
            <a:spLocks noGrp="1"/>
          </p:cNvSpPr>
          <p:nvPr>
            <p:ph type="dt" idx="10"/>
          </p:nvPr>
        </p:nvSpPr>
        <p:spPr>
          <a:xfrm>
            <a:off x="4023092" y="0"/>
            <a:ext cx="3077739" cy="469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0" name="Google Shape;170;p10:notes"/>
          <p:cNvSpPr txBox="1">
            <a:spLocks noGrp="1"/>
          </p:cNvSpPr>
          <p:nvPr>
            <p:ph type="ftr" idx="11"/>
          </p:nvPr>
        </p:nvSpPr>
        <p:spPr>
          <a:xfrm>
            <a:off x="0" y="8917422"/>
            <a:ext cx="3077739" cy="469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87394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8" name="Google Shape;178;p11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171450" lvl="0" indent="-825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dirty="0"/>
          </a:p>
        </p:txBody>
      </p:sp>
      <p:sp>
        <p:nvSpPr>
          <p:cNvPr id="179" name="Google Shape;179;p11:notes"/>
          <p:cNvSpPr txBox="1">
            <a:spLocks noGrp="1"/>
          </p:cNvSpPr>
          <p:nvPr>
            <p:ph type="dt" idx="10"/>
          </p:nvPr>
        </p:nvSpPr>
        <p:spPr>
          <a:xfrm>
            <a:off x="4023092" y="0"/>
            <a:ext cx="3077739" cy="469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0" name="Google Shape;180;p11:notes"/>
          <p:cNvSpPr txBox="1">
            <a:spLocks noGrp="1"/>
          </p:cNvSpPr>
          <p:nvPr>
            <p:ph type="ftr" idx="11"/>
          </p:nvPr>
        </p:nvSpPr>
        <p:spPr>
          <a:xfrm>
            <a:off x="0" y="8917422"/>
            <a:ext cx="3077739" cy="469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46350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0" lvl="0" indent="0" algn="l" rtl="0">
              <a:spcBef>
                <a:spcPts val="42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03851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0" lvl="0" indent="0" algn="l" rtl="0">
              <a:spcBef>
                <a:spcPts val="42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33922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0" lvl="0" indent="0" algn="l" rtl="0">
              <a:spcBef>
                <a:spcPts val="42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0" name="Google Shape;11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5971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8" name="Google Shape;118;p5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171450" lvl="0" indent="-825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dirty="0"/>
          </a:p>
        </p:txBody>
      </p:sp>
      <p:sp>
        <p:nvSpPr>
          <p:cNvPr id="119" name="Google Shape;119;p5:notes"/>
          <p:cNvSpPr txBox="1">
            <a:spLocks noGrp="1"/>
          </p:cNvSpPr>
          <p:nvPr>
            <p:ph type="dt" idx="10"/>
          </p:nvPr>
        </p:nvSpPr>
        <p:spPr>
          <a:xfrm>
            <a:off x="4023092" y="0"/>
            <a:ext cx="3077739" cy="469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0" name="Google Shape;120;p5:notes"/>
          <p:cNvSpPr txBox="1">
            <a:spLocks noGrp="1"/>
          </p:cNvSpPr>
          <p:nvPr>
            <p:ph type="ftr" idx="11"/>
          </p:nvPr>
        </p:nvSpPr>
        <p:spPr>
          <a:xfrm>
            <a:off x="0" y="8917422"/>
            <a:ext cx="3077739" cy="469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182902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0" lvl="0" indent="0" algn="l" rtl="0">
              <a:spcBef>
                <a:spcPts val="42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8" name="Google Shape;12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520855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7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0" lvl="0" indent="0" algn="l" rtl="0">
              <a:spcBef>
                <a:spcPts val="42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0" name="Google Shape;14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774324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8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0" lvl="0" indent="0" algn="l" rtl="0">
              <a:spcBef>
                <a:spcPts val="42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0" name="Google Shape;15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629497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9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0" lvl="0" indent="0" algn="l" rtl="0">
              <a:spcBef>
                <a:spcPts val="42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0" name="Google Shape;16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31360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"/>
          <p:cNvSpPr/>
          <p:nvPr/>
        </p:nvSpPr>
        <p:spPr>
          <a:xfrm>
            <a:off x="0" y="-17670"/>
            <a:ext cx="12192000" cy="132718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2"/>
          <p:cNvSpPr/>
          <p:nvPr/>
        </p:nvSpPr>
        <p:spPr>
          <a:xfrm>
            <a:off x="3" y="1218977"/>
            <a:ext cx="8799444" cy="3901440"/>
          </a:xfrm>
          <a:prstGeom prst="rect">
            <a:avLst/>
          </a:prstGeom>
          <a:solidFill>
            <a:srgbClr val="CF2124"/>
          </a:solidFill>
          <a:ln w="9525" cap="flat" cmpd="sng">
            <a:solidFill>
              <a:srgbClr val="CF212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2"/>
          <p:cNvSpPr txBox="1">
            <a:spLocks noGrp="1"/>
          </p:cNvSpPr>
          <p:nvPr>
            <p:ph type="subTitle" idx="1"/>
          </p:nvPr>
        </p:nvSpPr>
        <p:spPr>
          <a:xfrm>
            <a:off x="916503" y="3697339"/>
            <a:ext cx="6966440" cy="1112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2240"/>
              <a:buNone/>
              <a:defRPr sz="3200">
                <a:solidFill>
                  <a:schemeClr val="lt1"/>
                </a:solidFill>
              </a:defRPr>
            </a:lvl1pPr>
            <a:lvl2pPr lvl="1" algn="ctr">
              <a:spcBef>
                <a:spcPts val="900"/>
              </a:spcBef>
              <a:spcAft>
                <a:spcPts val="0"/>
              </a:spcAft>
              <a:buSzPts val="30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264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3" y="5056020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2"/>
          <p:cNvSpPr/>
          <p:nvPr/>
        </p:nvSpPr>
        <p:spPr>
          <a:xfrm>
            <a:off x="2" y="5056019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2"/>
          <p:cNvSpPr txBox="1"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"/>
          <p:cNvSpPr/>
          <p:nvPr/>
        </p:nvSpPr>
        <p:spPr>
          <a:xfrm>
            <a:off x="1" y="5080552"/>
            <a:ext cx="8802624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1" name="Google Shape;31;p3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2" name="Google Shape;32;p3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33" name="Google Shape;33;p3"/>
          <p:cNvSpPr txBox="1">
            <a:spLocks noGrp="1"/>
          </p:cNvSpPr>
          <p:nvPr>
            <p:ph type="body" idx="1"/>
          </p:nvPr>
        </p:nvSpPr>
        <p:spPr>
          <a:xfrm>
            <a:off x="1282700" y="1754188"/>
            <a:ext cx="466344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3"/>
          <p:cNvSpPr txBox="1">
            <a:spLocks noGrp="1"/>
          </p:cNvSpPr>
          <p:nvPr>
            <p:ph type="body" idx="2"/>
          </p:nvPr>
        </p:nvSpPr>
        <p:spPr>
          <a:xfrm>
            <a:off x="6396039" y="1754188"/>
            <a:ext cx="466344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3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800">
          <p15:clr>
            <a:srgbClr val="FBAE40"/>
          </p15:clr>
        </p15:guide>
        <p15:guide id="2" pos="6944">
          <p15:clr>
            <a:srgbClr val="FBAE40"/>
          </p15:clr>
        </p15:guide>
        <p15:guide id="3" orient="horz" pos="828">
          <p15:clr>
            <a:srgbClr val="FBAE40"/>
          </p15:clr>
        </p15:guide>
        <p15:guide id="4" pos="1067">
          <p15:clr>
            <a:srgbClr val="FBAE40"/>
          </p15:clr>
        </p15:guide>
        <p15:guide id="5" pos="925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8" name="Google Shape;38;p4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9" name="Google Shape;39;p4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40" name="Google Shape;40;p4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800">
          <p15:clr>
            <a:srgbClr val="FBAE40"/>
          </p15:clr>
        </p15:guide>
        <p15:guide id="2" pos="6944">
          <p15:clr>
            <a:srgbClr val="FBAE40"/>
          </p15:clr>
        </p15:guide>
        <p15:guide id="3" orient="horz" pos="828">
          <p15:clr>
            <a:srgbClr val="FBAE40"/>
          </p15:clr>
        </p15:guide>
        <p15:guide id="4" pos="1067">
          <p15:clr>
            <a:srgbClr val="FBAE40"/>
          </p15:clr>
        </p15:guide>
        <p15:guide id="5" pos="925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5"/>
          <p:cNvSpPr txBox="1">
            <a:spLocks noGrp="1"/>
          </p:cNvSpPr>
          <p:nvPr>
            <p:ph type="body" idx="1"/>
          </p:nvPr>
        </p:nvSpPr>
        <p:spPr>
          <a:xfrm>
            <a:off x="1270000" y="1535114"/>
            <a:ext cx="4663440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1800"/>
              </a:spcBef>
              <a:spcAft>
                <a:spcPts val="0"/>
              </a:spcAft>
              <a:buSzPts val="1960"/>
              <a:buNone/>
              <a:defRPr sz="2800" b="1"/>
            </a:lvl1pPr>
            <a:lvl2pPr marL="914400" lvl="1" indent="-228600" algn="l">
              <a:spcBef>
                <a:spcPts val="900"/>
              </a:spcBef>
              <a:spcAft>
                <a:spcPts val="0"/>
              </a:spcAft>
              <a:buSzPts val="22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98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body" idx="2"/>
          </p:nvPr>
        </p:nvSpPr>
        <p:spPr>
          <a:xfrm>
            <a:off x="6408616" y="1535114"/>
            <a:ext cx="4663440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1800"/>
              </a:spcBef>
              <a:spcAft>
                <a:spcPts val="0"/>
              </a:spcAft>
              <a:buSzPts val="1960"/>
              <a:buNone/>
              <a:defRPr sz="2800" b="1"/>
            </a:lvl1pPr>
            <a:lvl2pPr marL="914400" lvl="1" indent="-228600" algn="l">
              <a:spcBef>
                <a:spcPts val="900"/>
              </a:spcBef>
              <a:spcAft>
                <a:spcPts val="0"/>
              </a:spcAft>
              <a:buSzPts val="22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98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5" name="Google Shape;45;p5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6" name="Google Shape;46;p5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47" name="Google Shape;47;p5"/>
          <p:cNvSpPr txBox="1">
            <a:spLocks noGrp="1"/>
          </p:cNvSpPr>
          <p:nvPr>
            <p:ph type="body" idx="3"/>
          </p:nvPr>
        </p:nvSpPr>
        <p:spPr>
          <a:xfrm>
            <a:off x="1270001" y="2174876"/>
            <a:ext cx="4664075" cy="3779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3060" algn="l">
              <a:spcBef>
                <a:spcPts val="1800"/>
              </a:spcBef>
              <a:spcAft>
                <a:spcPts val="0"/>
              </a:spcAft>
              <a:buSzPts val="1960"/>
              <a:buChar char="■"/>
              <a:defRPr sz="2800"/>
            </a:lvl1pPr>
            <a:lvl2pPr marL="914400" lvl="1" indent="-396240" algn="l">
              <a:spcBef>
                <a:spcPts val="900"/>
              </a:spcBef>
              <a:spcAft>
                <a:spcPts val="0"/>
              </a:spcAft>
              <a:buSzPts val="2640"/>
              <a:buChar char="─"/>
              <a:defRPr sz="2400"/>
            </a:lvl2pPr>
            <a:lvl3pPr marL="1371600" lvl="2" indent="-368300" algn="l">
              <a:spcBef>
                <a:spcPts val="600"/>
              </a:spcBef>
              <a:spcAft>
                <a:spcPts val="0"/>
              </a:spcAft>
              <a:buSzPts val="22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body" idx="4"/>
          </p:nvPr>
        </p:nvSpPr>
        <p:spPr>
          <a:xfrm>
            <a:off x="6408616" y="2174876"/>
            <a:ext cx="4663440" cy="3779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3060" algn="l">
              <a:spcBef>
                <a:spcPts val="1800"/>
              </a:spcBef>
              <a:spcAft>
                <a:spcPts val="0"/>
              </a:spcAft>
              <a:buSzPts val="1960"/>
              <a:buChar char="■"/>
              <a:defRPr sz="2800"/>
            </a:lvl1pPr>
            <a:lvl2pPr marL="914400" lvl="1" indent="-396240" algn="l">
              <a:spcBef>
                <a:spcPts val="900"/>
              </a:spcBef>
              <a:spcAft>
                <a:spcPts val="0"/>
              </a:spcAft>
              <a:buSzPts val="2640"/>
              <a:buChar char="─"/>
              <a:defRPr sz="2400"/>
            </a:lvl2pPr>
            <a:lvl3pPr marL="1371600" lvl="2" indent="-368300" algn="l">
              <a:spcBef>
                <a:spcPts val="600"/>
              </a:spcBef>
              <a:spcAft>
                <a:spcPts val="0"/>
              </a:spcAft>
              <a:buSzPts val="22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5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Over">
  <p:cSld name="Text Over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2" name="Google Shape;52;p6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53" name="Google Shape;53;p6"/>
          <p:cNvSpPr txBox="1">
            <a:spLocks noGrp="1"/>
          </p:cNvSpPr>
          <p:nvPr>
            <p:ph type="body" idx="1"/>
          </p:nvPr>
        </p:nvSpPr>
        <p:spPr>
          <a:xfrm>
            <a:off x="1278833" y="1761434"/>
            <a:ext cx="9753600" cy="2221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body" idx="2"/>
          </p:nvPr>
        </p:nvSpPr>
        <p:spPr>
          <a:xfrm>
            <a:off x="1278467" y="4108451"/>
            <a:ext cx="9753600" cy="1780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7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8" name="Google Shape;58;p7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9" name="Google Shape;59;p7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60" name="Google Shape;60;p7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7"/>
          <p:cNvSpPr/>
          <p:nvPr/>
        </p:nvSpPr>
        <p:spPr>
          <a:xfrm>
            <a:off x="0" y="-17670"/>
            <a:ext cx="12192000" cy="152586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de Bar">
  <p:cSld name="Side Ba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8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4" name="Google Shape;64;p8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5" name="Google Shape;65;p8"/>
          <p:cNvSpPr txBox="1">
            <a:spLocks noGrp="1"/>
          </p:cNvSpPr>
          <p:nvPr>
            <p:ph type="sldNum" idx="12"/>
          </p:nvPr>
        </p:nvSpPr>
        <p:spPr>
          <a:xfrm>
            <a:off x="1298941" y="6265305"/>
            <a:ext cx="5180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66" name="Google Shape;66;p8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8"/>
          <p:cNvSpPr/>
          <p:nvPr/>
        </p:nvSpPr>
        <p:spPr>
          <a:xfrm>
            <a:off x="0" y="-17670"/>
            <a:ext cx="12192000" cy="147167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8"/>
          <p:cNvSpPr/>
          <p:nvPr/>
        </p:nvSpPr>
        <p:spPr>
          <a:xfrm rot="-5400000">
            <a:off x="-2828541" y="2810564"/>
            <a:ext cx="6876288" cy="1219200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8"/>
          <p:cNvSpPr txBox="1">
            <a:spLocks noGrp="1"/>
          </p:cNvSpPr>
          <p:nvPr>
            <p:ph type="title"/>
          </p:nvPr>
        </p:nvSpPr>
        <p:spPr>
          <a:xfrm rot="-5400000">
            <a:off x="-2255517" y="2278380"/>
            <a:ext cx="573024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8"/>
          <p:cNvSpPr/>
          <p:nvPr/>
        </p:nvSpPr>
        <p:spPr>
          <a:xfrm>
            <a:off x="451815" y="6132291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8"/>
          <p:cNvSpPr/>
          <p:nvPr/>
        </p:nvSpPr>
        <p:spPr>
          <a:xfrm rot="5400000">
            <a:off x="-2179072" y="3380298"/>
            <a:ext cx="6876288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mparison">
  <p:cSld name="1_Comparison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9"/>
          <p:cNvSpPr txBox="1">
            <a:spLocks noGrp="1"/>
          </p:cNvSpPr>
          <p:nvPr>
            <p:ph type="body" idx="1"/>
          </p:nvPr>
        </p:nvSpPr>
        <p:spPr>
          <a:xfrm>
            <a:off x="1270000" y="1535114"/>
            <a:ext cx="9548194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1800"/>
              </a:spcBef>
              <a:spcAft>
                <a:spcPts val="0"/>
              </a:spcAft>
              <a:buSzPts val="2520"/>
              <a:buNone/>
              <a:defRPr sz="3600" b="1"/>
            </a:lvl1pPr>
            <a:lvl2pPr marL="914400" lvl="1" indent="-228600" algn="l">
              <a:spcBef>
                <a:spcPts val="900"/>
              </a:spcBef>
              <a:spcAft>
                <a:spcPts val="0"/>
              </a:spcAft>
              <a:buSzPts val="22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98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5" name="Google Shape;75;p9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6" name="Google Shape;76;p9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77" name="Google Shape;77;p9"/>
          <p:cNvSpPr txBox="1">
            <a:spLocks noGrp="1"/>
          </p:cNvSpPr>
          <p:nvPr>
            <p:ph type="body" idx="2"/>
          </p:nvPr>
        </p:nvSpPr>
        <p:spPr>
          <a:xfrm>
            <a:off x="1270001" y="2174876"/>
            <a:ext cx="9548193" cy="3779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3060" algn="l">
              <a:spcBef>
                <a:spcPts val="1800"/>
              </a:spcBef>
              <a:spcAft>
                <a:spcPts val="0"/>
              </a:spcAft>
              <a:buSzPts val="1960"/>
              <a:buChar char="■"/>
              <a:defRPr sz="2800"/>
            </a:lvl1pPr>
            <a:lvl2pPr marL="914400" lvl="1" indent="-396240" algn="l">
              <a:spcBef>
                <a:spcPts val="900"/>
              </a:spcBef>
              <a:spcAft>
                <a:spcPts val="0"/>
              </a:spcAft>
              <a:buSzPts val="2640"/>
              <a:buChar char="─"/>
              <a:defRPr sz="2400"/>
            </a:lvl2pPr>
            <a:lvl3pPr marL="1371600" lvl="2" indent="-368300" algn="l">
              <a:spcBef>
                <a:spcPts val="600"/>
              </a:spcBef>
              <a:spcAft>
                <a:spcPts val="0"/>
              </a:spcAft>
              <a:buSzPts val="22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9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0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0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2" name="Google Shape;82;p10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3" name="Google Shape;83;p10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1" name="Google Shape;11;p1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pic>
        <p:nvPicPr>
          <p:cNvPr id="13" name="Google Shape;13;p1" descr="AARPF_Logo w Tag.eps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8433788" y="6174258"/>
            <a:ext cx="3148613" cy="547219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1"/>
          <p:cNvSpPr txBox="1"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70840" algn="l" rtl="0">
              <a:spcBef>
                <a:spcPts val="1800"/>
              </a:spcBef>
              <a:spcAft>
                <a:spcPts val="0"/>
              </a:spcAft>
              <a:buClr>
                <a:srgbClr val="CF2124"/>
              </a:buClr>
              <a:buSzPts val="224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24180" algn="l" rtl="0">
              <a:spcBef>
                <a:spcPts val="900"/>
              </a:spcBef>
              <a:spcAft>
                <a:spcPts val="0"/>
              </a:spcAft>
              <a:buClr>
                <a:srgbClr val="CF2124"/>
              </a:buClr>
              <a:buSzPts val="3080"/>
              <a:buFont typeface="Calibri"/>
              <a:buChar char="─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96239" algn="l" rtl="0">
              <a:spcBef>
                <a:spcPts val="600"/>
              </a:spcBef>
              <a:spcAft>
                <a:spcPts val="0"/>
              </a:spcAft>
              <a:buClr>
                <a:srgbClr val="55493F"/>
              </a:buClr>
              <a:buSzPts val="26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/>
          <p:nvPr/>
        </p:nvSpPr>
        <p:spPr>
          <a:xfrm>
            <a:off x="0" y="-9265"/>
            <a:ext cx="12192000" cy="1219200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1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" name="Google Shape;18;p1" descr="AARPF_Logo w Tag.eps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8433787" y="6174258"/>
            <a:ext cx="3148613" cy="547219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1"/>
          <p:cNvSpPr/>
          <p:nvPr/>
        </p:nvSpPr>
        <p:spPr>
          <a:xfrm>
            <a:off x="0" y="1182571"/>
            <a:ext cx="12192000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1067">
          <p15:clr>
            <a:srgbClr val="F26B43"/>
          </p15:clr>
        </p15:guide>
        <p15:guide id="2" pos="683">
          <p15:clr>
            <a:srgbClr val="F26B43"/>
          </p15:clr>
        </p15:guide>
        <p15:guide id="3" orient="horz" pos="828">
          <p15:clr>
            <a:srgbClr val="F26B43"/>
          </p15:clr>
        </p15:guide>
        <p15:guide id="4" pos="800">
          <p15:clr>
            <a:srgbClr val="F26B43"/>
          </p15:clr>
        </p15:guide>
        <p15:guide id="5" orient="horz" pos="1344">
          <p15:clr>
            <a:srgbClr val="F26B43"/>
          </p15:clr>
        </p15:guide>
        <p15:guide id="6" pos="512">
          <p15:clr>
            <a:srgbClr val="F26B43"/>
          </p15:clr>
        </p15:guide>
        <p15:guide id="7" orient="horz" pos="105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1"/>
          <p:cNvSpPr txBox="1">
            <a:spLocks noGrp="1"/>
          </p:cNvSpPr>
          <p:nvPr>
            <p:ph type="subTitle" idx="1"/>
          </p:nvPr>
        </p:nvSpPr>
        <p:spPr>
          <a:xfrm>
            <a:off x="916503" y="3697339"/>
            <a:ext cx="6966440" cy="1112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 dirty="0"/>
              <a:t>New Jersey Slides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 dirty="0"/>
              <a:t>Tax Year 2018 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 dirty="0"/>
              <a:t> </a:t>
            </a:r>
            <a:endParaRPr dirty="0"/>
          </a:p>
        </p:txBody>
      </p:sp>
      <p:sp>
        <p:nvSpPr>
          <p:cNvPr id="91" name="Google Shape;91;p11"/>
          <p:cNvSpPr txBox="1"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Calibri"/>
              <a:buNone/>
            </a:pPr>
            <a:r>
              <a:rPr lang="en-US" sz="3959" dirty="0"/>
              <a:t>Interest and Dividend Income</a:t>
            </a:r>
            <a:br>
              <a:rPr lang="en-US" sz="3959" dirty="0"/>
            </a:br>
            <a:endParaRPr sz="3959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9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NTTC Training - TY2018</a:t>
            </a:r>
            <a:endParaRPr dirty="0"/>
          </a:p>
        </p:txBody>
      </p:sp>
      <p:sp>
        <p:nvSpPr>
          <p:cNvPr id="163" name="Google Shape;163;p19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 dirty="0"/>
          </a:p>
        </p:txBody>
      </p:sp>
      <p:sp>
        <p:nvSpPr>
          <p:cNvPr id="164" name="Google Shape;164;p19"/>
          <p:cNvSpPr txBox="1">
            <a:spLocks noGrp="1"/>
          </p:cNvSpPr>
          <p:nvPr>
            <p:ph type="body" idx="1"/>
          </p:nvPr>
        </p:nvSpPr>
        <p:spPr>
          <a:xfrm>
            <a:off x="1077846" y="1524000"/>
            <a:ext cx="10123554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3" lvl="0" indent="-34131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00"/>
              <a:buChar char="■"/>
            </a:pPr>
            <a:r>
              <a:rPr lang="en-US" sz="3000" dirty="0"/>
              <a:t>Summary of potentially many individual transactions</a:t>
            </a:r>
            <a:endParaRPr dirty="0"/>
          </a:p>
          <a:p>
            <a:pPr marL="914400" lvl="1" indent="-338138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640"/>
              <a:buChar char="─"/>
            </a:pPr>
            <a:r>
              <a:rPr lang="en-US" sz="2400" dirty="0"/>
              <a:t>Only summary values need to be entered on TaxSlayer Interest screen </a:t>
            </a:r>
            <a:endParaRPr dirty="0"/>
          </a:p>
          <a:p>
            <a:pPr marL="1428750" lvl="2" indent="-2857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ts val="2640"/>
              <a:buChar char="•"/>
            </a:pPr>
            <a:r>
              <a:rPr lang="en-US" dirty="0"/>
              <a:t> </a:t>
            </a:r>
            <a:r>
              <a:rPr lang="en-US" sz="2200" dirty="0"/>
              <a:t>Use name of Brokerage as payer</a:t>
            </a:r>
            <a:endParaRPr dirty="0"/>
          </a:p>
          <a:p>
            <a:pPr marL="914400" lvl="1" indent="-338138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640"/>
              <a:buChar char="─"/>
            </a:pPr>
            <a:r>
              <a:rPr lang="en-US" sz="2400" dirty="0"/>
              <a:t>Detail transactions backing up summary data are usually listed on later pages in statement</a:t>
            </a:r>
            <a:endParaRPr dirty="0"/>
          </a:p>
          <a:p>
            <a:pPr marL="914400" lvl="1" indent="-338138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640"/>
              <a:buChar char="─"/>
            </a:pPr>
            <a:r>
              <a:rPr lang="en-US" sz="2400" dirty="0"/>
              <a:t>If there is a tax-exempt interest amount (Box 8), then that amount is tax exempt federally, but you may need to examine detail to determine how much is tax exempt for New Jersey</a:t>
            </a:r>
            <a:endParaRPr dirty="0"/>
          </a:p>
          <a:p>
            <a:pPr marL="1428750" lvl="2" indent="-2857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ts val="2420"/>
              <a:buChar char="•"/>
            </a:pPr>
            <a:r>
              <a:rPr lang="en-US" sz="2200" dirty="0"/>
              <a:t>Tax-exempt mutual funds should have a breakdown of tax-exempt percentages by state</a:t>
            </a:r>
            <a:endParaRPr dirty="0"/>
          </a:p>
          <a:p>
            <a:pPr marL="341313" lvl="0" indent="-199073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240"/>
              <a:buNone/>
            </a:pPr>
            <a:endParaRPr dirty="0"/>
          </a:p>
        </p:txBody>
      </p:sp>
      <p:sp>
        <p:nvSpPr>
          <p:cNvPr id="165" name="Google Shape;165;p19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 dirty="0"/>
              <a:t>1099-INT on Brokerage Statement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0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NTTC Training - TY2018</a:t>
            </a:r>
            <a:endParaRPr dirty="0"/>
          </a:p>
        </p:txBody>
      </p:sp>
      <p:sp>
        <p:nvSpPr>
          <p:cNvPr id="173" name="Google Shape;173;p20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 dirty="0"/>
          </a:p>
        </p:txBody>
      </p:sp>
      <p:sp>
        <p:nvSpPr>
          <p:cNvPr id="174" name="Google Shape;174;p20"/>
          <p:cNvSpPr txBox="1">
            <a:spLocks noGrp="1"/>
          </p:cNvSpPr>
          <p:nvPr>
            <p:ph type="body" idx="1"/>
          </p:nvPr>
        </p:nvSpPr>
        <p:spPr>
          <a:xfrm>
            <a:off x="1077846" y="1600200"/>
            <a:ext cx="10352154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3" lvl="0" indent="-34131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942"/>
              <a:buChar char="■"/>
            </a:pPr>
            <a:r>
              <a:rPr lang="en-US" sz="2775" dirty="0"/>
              <a:t>Tax exempt on Federal return</a:t>
            </a:r>
            <a:endParaRPr dirty="0"/>
          </a:p>
          <a:p>
            <a:pPr marL="341313" lvl="0" indent="-341313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1942"/>
              <a:buChar char="■"/>
            </a:pPr>
            <a:r>
              <a:rPr lang="en-US" sz="2775" dirty="0"/>
              <a:t>Taxability varies for NJ, depending on bonds held by fund (look at statement detail pages) </a:t>
            </a:r>
            <a:endParaRPr dirty="0"/>
          </a:p>
          <a:p>
            <a:pPr marL="914400" lvl="1" indent="-338138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646"/>
              <a:buChar char="─"/>
            </a:pPr>
            <a:r>
              <a:rPr lang="en-US" sz="2405" dirty="0"/>
              <a:t>Interest attributable to Federal obligations (including P.R., territories, etc.) always tax exempt</a:t>
            </a:r>
            <a:endParaRPr dirty="0"/>
          </a:p>
          <a:p>
            <a:pPr marL="914400" lvl="1" indent="-338138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646"/>
              <a:buChar char="─"/>
            </a:pPr>
            <a:r>
              <a:rPr lang="en-US" sz="2405" dirty="0"/>
              <a:t>Interest attributable to other states except NJ always taxable</a:t>
            </a:r>
            <a:endParaRPr dirty="0"/>
          </a:p>
          <a:p>
            <a:pPr marL="914400" lvl="1" indent="-338138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646"/>
              <a:buChar char="─"/>
            </a:pPr>
            <a:r>
              <a:rPr lang="en-US" sz="2405" dirty="0"/>
              <a:t>Interest attributable to NJ bonds only tax exempt if fund is “NJ Qualified Investment Fund” (usually has NJ in name of fund)</a:t>
            </a:r>
            <a:endParaRPr dirty="0"/>
          </a:p>
          <a:p>
            <a:pPr marL="1428750" lvl="2" indent="-2857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ts val="2239"/>
              <a:buChar char="•"/>
            </a:pPr>
            <a:r>
              <a:rPr lang="en-US" sz="2035" dirty="0"/>
              <a:t>Interest on NJ bonds held individually by taxpayer (not in a mutual fund) always tax exempt</a:t>
            </a:r>
            <a:endParaRPr sz="2035" dirty="0"/>
          </a:p>
        </p:txBody>
      </p:sp>
      <p:sp>
        <p:nvSpPr>
          <p:cNvPr id="175" name="Google Shape;175;p20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 sz="3600" dirty="0"/>
              <a:t>Exempt Interest Dividends from Mutual Funds</a:t>
            </a:r>
            <a:endParaRPr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1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NTTC Training - TY2018</a:t>
            </a:r>
            <a:endParaRPr dirty="0"/>
          </a:p>
        </p:txBody>
      </p:sp>
      <p:sp>
        <p:nvSpPr>
          <p:cNvPr id="183" name="Google Shape;183;p21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12</a:t>
            </a:fld>
            <a:endParaRPr dirty="0"/>
          </a:p>
        </p:txBody>
      </p:sp>
      <p:sp>
        <p:nvSpPr>
          <p:cNvPr id="184" name="Google Shape;184;p21"/>
          <p:cNvSpPr txBox="1">
            <a:spLocks noGrp="1"/>
          </p:cNvSpPr>
          <p:nvPr>
            <p:ph type="body" idx="1"/>
          </p:nvPr>
        </p:nvSpPr>
        <p:spPr>
          <a:xfrm>
            <a:off x="1282700" y="1754188"/>
            <a:ext cx="984250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3" lvl="0" indent="-34131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568"/>
              <a:buChar char="■"/>
            </a:pPr>
            <a:r>
              <a:rPr lang="en-US" sz="2240" dirty="0"/>
              <a:t>Enter full amount of Federal Exempt Interest Dividends from Box 10 on </a:t>
            </a:r>
            <a:r>
              <a:rPr lang="en-US" sz="2240" dirty="0" smtClean="0"/>
              <a:t>Dividend Income </a:t>
            </a:r>
            <a:r>
              <a:rPr lang="en-US" sz="2240" dirty="0"/>
              <a:t>screen </a:t>
            </a:r>
            <a:endParaRPr dirty="0"/>
          </a:p>
          <a:p>
            <a:pPr marL="341313" lvl="0" indent="-341313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1568"/>
              <a:buChar char="■"/>
            </a:pPr>
            <a:r>
              <a:rPr lang="en-US" sz="2240" dirty="0"/>
              <a:t>Brokerage statement usually provides percentages of bonds in different categories (i.e. – Federal, each state).  Apply those percentages to Federal Exempt Interest Dividends amount as appropriate</a:t>
            </a:r>
            <a:endParaRPr dirty="0"/>
          </a:p>
          <a:p>
            <a:pPr marL="341313" lvl="0" indent="-341313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1568"/>
              <a:buChar char="■"/>
            </a:pPr>
            <a:r>
              <a:rPr lang="en-US" sz="2240" dirty="0" smtClean="0"/>
              <a:t>Click “Add Dividend Items” to add a </a:t>
            </a:r>
            <a:r>
              <a:rPr lang="en-US" sz="2240" dirty="0"/>
              <a:t>Taxable </a:t>
            </a:r>
            <a:r>
              <a:rPr lang="en-US" sz="2240" dirty="0" smtClean="0"/>
              <a:t>State Interest </a:t>
            </a:r>
            <a:r>
              <a:rPr lang="en-US" sz="2240" dirty="0"/>
              <a:t>Item screen</a:t>
            </a:r>
            <a:endParaRPr dirty="0"/>
          </a:p>
          <a:p>
            <a:pPr marL="341313" lvl="0" indent="-341313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1568"/>
              <a:buChar char="■"/>
            </a:pPr>
            <a:r>
              <a:rPr lang="en-US" sz="2240" dirty="0"/>
              <a:t>If Federal or multi-state fund, add all non-Federal amounts (including NJ amounts) as amount that is taxable for NJ </a:t>
            </a:r>
            <a:endParaRPr dirty="0"/>
          </a:p>
          <a:p>
            <a:pPr marL="341313" lvl="0" indent="-341313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1568"/>
              <a:buChar char="■"/>
            </a:pPr>
            <a:r>
              <a:rPr lang="en-US" sz="2240" dirty="0"/>
              <a:t>If fund is NJ specific, add only amount from states other than NJ as amount that is taxable for NJ </a:t>
            </a:r>
            <a:endParaRPr sz="2240" dirty="0"/>
          </a:p>
        </p:txBody>
      </p:sp>
      <p:sp>
        <p:nvSpPr>
          <p:cNvPr id="185" name="Google Shape;185;p21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 dirty="0"/>
              <a:t>TS – Entering Exempt Interest Dividends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2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NTTC Training - TY2018</a:t>
            </a:r>
            <a:endParaRPr dirty="0"/>
          </a:p>
        </p:txBody>
      </p:sp>
      <p:sp>
        <p:nvSpPr>
          <p:cNvPr id="97" name="Google Shape;97;p12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 dirty="0"/>
          </a:p>
        </p:txBody>
      </p:sp>
      <p:sp>
        <p:nvSpPr>
          <p:cNvPr id="98" name="Google Shape;98;p12"/>
          <p:cNvSpPr txBox="1">
            <a:spLocks noGrp="1"/>
          </p:cNvSpPr>
          <p:nvPr>
            <p:ph type="body" idx="1"/>
          </p:nvPr>
        </p:nvSpPr>
        <p:spPr>
          <a:xfrm>
            <a:off x="1282700" y="1754188"/>
            <a:ext cx="984250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3" lvl="0" indent="-34131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40"/>
              <a:buChar char="■"/>
            </a:pPr>
            <a:r>
              <a:rPr lang="en-US" dirty="0"/>
              <a:t>NJ does not always follow Federal taxability rules for       interest</a:t>
            </a:r>
            <a:endParaRPr dirty="0"/>
          </a:p>
          <a:p>
            <a:pPr marL="914400" lvl="1" indent="-338137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3080"/>
              <a:buChar char="─"/>
            </a:pPr>
            <a:r>
              <a:rPr lang="en-US" dirty="0"/>
              <a:t> See NJ GIT-5 for list of taxable and tax-exempt obligations</a:t>
            </a:r>
            <a:endParaRPr dirty="0"/>
          </a:p>
          <a:p>
            <a:pPr marL="914400" lvl="1" indent="-268287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980"/>
              <a:buChar char="─"/>
            </a:pPr>
            <a:r>
              <a:rPr lang="en-US" dirty="0"/>
              <a:t> Available from NJ Division of Taxation website</a:t>
            </a:r>
            <a:endParaRPr dirty="0"/>
          </a:p>
          <a:p>
            <a:pPr marL="646112" lvl="1" indent="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980"/>
              <a:buNone/>
            </a:pPr>
            <a:r>
              <a:rPr lang="en-US" dirty="0"/>
              <a:t> </a:t>
            </a:r>
            <a:endParaRPr dirty="0"/>
          </a:p>
        </p:txBody>
      </p:sp>
      <p:sp>
        <p:nvSpPr>
          <p:cNvPr id="99" name="Google Shape;99;p12"/>
          <p:cNvSpPr txBox="1">
            <a:spLocks noGrp="1"/>
          </p:cNvSpPr>
          <p:nvPr>
            <p:ph type="title"/>
          </p:nvPr>
        </p:nvSpPr>
        <p:spPr>
          <a:xfrm>
            <a:off x="1066803" y="-46116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 dirty="0"/>
              <a:t>Tax Exempt Interest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3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NTTC Training - TY2018</a:t>
            </a:r>
            <a:endParaRPr dirty="0"/>
          </a:p>
        </p:txBody>
      </p:sp>
      <p:sp>
        <p:nvSpPr>
          <p:cNvPr id="105" name="Google Shape;105;p13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 dirty="0"/>
          </a:p>
        </p:txBody>
      </p:sp>
      <p:sp>
        <p:nvSpPr>
          <p:cNvPr id="106" name="Google Shape;106;p13"/>
          <p:cNvSpPr txBox="1">
            <a:spLocks noGrp="1"/>
          </p:cNvSpPr>
          <p:nvPr>
            <p:ph type="body" idx="1"/>
          </p:nvPr>
        </p:nvSpPr>
        <p:spPr>
          <a:xfrm>
            <a:off x="986475" y="1377950"/>
            <a:ext cx="10333800" cy="473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2" lvl="0" indent="-341312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1736"/>
              <a:buChar char="■"/>
            </a:pPr>
            <a:r>
              <a:rPr lang="en-US" sz="2480" dirty="0"/>
              <a:t>NJ Exempt </a:t>
            </a:r>
            <a:endParaRPr sz="2480" dirty="0"/>
          </a:p>
          <a:p>
            <a:pPr marL="914400" lvl="1" indent="-322643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1736"/>
              <a:buChar char="─"/>
            </a:pPr>
            <a:r>
              <a:rPr lang="en-US" sz="2170" dirty="0"/>
              <a:t>Most federal obligations </a:t>
            </a:r>
            <a:endParaRPr dirty="0"/>
          </a:p>
          <a:p>
            <a:pPr marL="914400" lvl="1" indent="-338138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387"/>
              <a:buChar char="─"/>
            </a:pPr>
            <a:r>
              <a:rPr lang="en-US" sz="2170" dirty="0"/>
              <a:t>DC, Puerto Rico, Virgin Islands, US Possessions</a:t>
            </a:r>
            <a:endParaRPr dirty="0"/>
          </a:p>
          <a:p>
            <a:pPr marL="914400" lvl="1" indent="-338137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387"/>
              <a:buChar char="─"/>
            </a:pPr>
            <a:r>
              <a:rPr lang="en-US" sz="2170" dirty="0"/>
              <a:t>NJ issued individual bonds</a:t>
            </a:r>
            <a:endParaRPr sz="2170" dirty="0"/>
          </a:p>
          <a:p>
            <a:pPr marL="914400" lvl="1" indent="-338138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387"/>
              <a:buChar char="─"/>
            </a:pPr>
            <a:r>
              <a:rPr lang="en-US" sz="2170" dirty="0"/>
              <a:t>NJ obligations if in a mutual fund which is a Qualified Investment Fund ( &gt; 80% NJ exempt)</a:t>
            </a:r>
            <a:endParaRPr dirty="0"/>
          </a:p>
          <a:p>
            <a:pPr marL="341313" lvl="0" indent="-341313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1736"/>
              <a:buChar char="■"/>
            </a:pPr>
            <a:r>
              <a:rPr lang="en-US" sz="2480" dirty="0"/>
              <a:t>NJ Taxable </a:t>
            </a:r>
            <a:endParaRPr dirty="0"/>
          </a:p>
          <a:p>
            <a:pPr marL="914400" lvl="1" indent="-338137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387"/>
              <a:buChar char="─"/>
            </a:pPr>
            <a:r>
              <a:rPr lang="en-US" sz="2170" dirty="0"/>
              <a:t>Bonds issued by states other than NJ</a:t>
            </a:r>
            <a:endParaRPr sz="2170" dirty="0"/>
          </a:p>
          <a:p>
            <a:pPr marL="914400" lvl="1" indent="-338138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387"/>
              <a:buChar char="─"/>
            </a:pPr>
            <a:r>
              <a:rPr lang="en-US" sz="2170" dirty="0"/>
              <a:t>NJ obligations if in a mutual fund which is </a:t>
            </a:r>
            <a:r>
              <a:rPr lang="en-US" sz="2170" u="sng" dirty="0"/>
              <a:t>not</a:t>
            </a:r>
            <a:r>
              <a:rPr lang="en-US" sz="2170" dirty="0"/>
              <a:t> a Qualified Investment Fund (&lt; 20% NJ exempt)</a:t>
            </a:r>
            <a:endParaRPr sz="2170" u="sng" dirty="0"/>
          </a:p>
          <a:p>
            <a:pPr marL="1600160" lvl="3" indent="-130168" algn="l" rtl="0">
              <a:lnSpc>
                <a:spcPct val="80000"/>
              </a:lnSpc>
              <a:spcBef>
                <a:spcPts val="310"/>
              </a:spcBef>
              <a:spcAft>
                <a:spcPts val="0"/>
              </a:spcAft>
              <a:buClr>
                <a:schemeClr val="dk1"/>
              </a:buClr>
              <a:buSzPts val="1550"/>
              <a:buNone/>
            </a:pPr>
            <a:endParaRPr sz="1550" dirty="0"/>
          </a:p>
        </p:txBody>
      </p:sp>
      <p:sp>
        <p:nvSpPr>
          <p:cNvPr id="107" name="Google Shape;107;p13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 dirty="0"/>
              <a:t>NJ Tax Rules for Taxability (GIT-5)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NTTC Training - TY2018</a:t>
            </a:r>
            <a:endParaRPr dirty="0"/>
          </a:p>
        </p:txBody>
      </p:sp>
      <p:sp>
        <p:nvSpPr>
          <p:cNvPr id="113" name="Google Shape;113;p14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 dirty="0"/>
          </a:p>
        </p:txBody>
      </p:sp>
      <p:sp>
        <p:nvSpPr>
          <p:cNvPr id="114" name="Google Shape;114;p14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 dirty="0"/>
              <a:t>Summary of Tax Exempt – Federal vs NJ</a:t>
            </a:r>
            <a:endParaRPr dirty="0"/>
          </a:p>
        </p:txBody>
      </p:sp>
      <p:graphicFrame>
        <p:nvGraphicFramePr>
          <p:cNvPr id="115" name="Google Shape;115;p14"/>
          <p:cNvGraphicFramePr/>
          <p:nvPr/>
        </p:nvGraphicFramePr>
        <p:xfrm>
          <a:off x="708338" y="1605105"/>
          <a:ext cx="10264475" cy="4496835"/>
        </p:xfrm>
        <a:graphic>
          <a:graphicData uri="http://schemas.openxmlformats.org/drawingml/2006/table">
            <a:tbl>
              <a:tblPr firstRow="1" bandRow="1">
                <a:noFill/>
                <a:tableStyleId>{1692CE2B-D41E-402D-89EA-13383B44E128}</a:tableStyleId>
              </a:tblPr>
              <a:tblGrid>
                <a:gridCol w="6833025"/>
                <a:gridCol w="1418800"/>
                <a:gridCol w="2012650"/>
              </a:tblGrid>
              <a:tr h="14877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strike="noStrike" cap="none" dirty="0">
                          <a:solidFill>
                            <a:schemeClr val="dk1"/>
                          </a:solidFill>
                        </a:rPr>
                        <a:t>Interest Type</a:t>
                      </a:r>
                      <a:endParaRPr dirty="0"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strike="noStrike" cap="none" dirty="0">
                          <a:solidFill>
                            <a:schemeClr val="dk1"/>
                          </a:solidFill>
                        </a:rPr>
                        <a:t>Exempt </a:t>
                      </a:r>
                      <a:endParaRPr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strike="noStrike" cap="none" dirty="0">
                          <a:solidFill>
                            <a:schemeClr val="dk1"/>
                          </a:solidFill>
                        </a:rPr>
                        <a:t>From </a:t>
                      </a:r>
                      <a:endParaRPr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strike="noStrike" cap="none" dirty="0">
                          <a:solidFill>
                            <a:schemeClr val="dk1"/>
                          </a:solidFill>
                        </a:rPr>
                        <a:t>Federal Tax</a:t>
                      </a:r>
                      <a:endParaRPr dirty="0"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strike="noStrike" cap="none" dirty="0">
                          <a:solidFill>
                            <a:schemeClr val="dk1"/>
                          </a:solidFill>
                        </a:rPr>
                        <a:t>Exempt </a:t>
                      </a:r>
                      <a:endParaRPr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strike="noStrike" cap="none" dirty="0">
                          <a:solidFill>
                            <a:schemeClr val="dk1"/>
                          </a:solidFill>
                        </a:rPr>
                        <a:t>From </a:t>
                      </a:r>
                      <a:endParaRPr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strike="noStrike" cap="none" dirty="0">
                          <a:solidFill>
                            <a:schemeClr val="dk1"/>
                          </a:solidFill>
                        </a:rPr>
                        <a:t>NJ Tax</a:t>
                      </a:r>
                      <a:endParaRPr dirty="0"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8088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strike="noStrike" cap="none" dirty="0"/>
                        <a:t>Interest from U.S. Savings Bonds</a:t>
                      </a:r>
                      <a:endParaRPr sz="2400" u="none" strike="noStrike" cap="none" dirty="0"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Calibri"/>
                        <a:buNone/>
                      </a:pPr>
                      <a:endParaRPr sz="3200" u="none" strike="noStrike" cap="none" dirty="0"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Calibri"/>
                        <a:buNone/>
                      </a:pPr>
                      <a:r>
                        <a:rPr lang="en-US" sz="3200" u="none" strike="noStrike" cap="none" dirty="0"/>
                        <a:t>√</a:t>
                      </a:r>
                      <a:endParaRPr dirty="0"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020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r>
                        <a:rPr lang="en-US" sz="24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Interest from NJ state/municipal bonds</a:t>
                      </a:r>
                      <a:endParaRPr sz="24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u="none" strike="noStrike" cap="none" dirty="0"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Calibri"/>
                        <a:buNone/>
                      </a:pPr>
                      <a:r>
                        <a:rPr lang="en-US" sz="3200" u="none" strike="noStrike" cap="none" dirty="0"/>
                        <a:t>√</a:t>
                      </a:r>
                      <a:endParaRPr dirty="0"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Calibri"/>
                        <a:buNone/>
                      </a:pPr>
                      <a:r>
                        <a:rPr lang="en-US" sz="3200" u="none" strike="noStrike" cap="none" dirty="0"/>
                        <a:t>√</a:t>
                      </a:r>
                      <a:endParaRPr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u="none" strike="noStrike" cap="none" dirty="0"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020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r>
                        <a:rPr lang="en-US" sz="24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Interest  from state/municipal  bonds other than NJ</a:t>
                      </a:r>
                      <a:endParaRPr sz="24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u="none" strike="noStrike" cap="none" dirty="0"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Calibri"/>
                        <a:buNone/>
                      </a:pPr>
                      <a:r>
                        <a:rPr lang="en-US" sz="3200" u="none" strike="noStrike" cap="none" dirty="0"/>
                        <a:t>√</a:t>
                      </a:r>
                      <a:endParaRPr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u="none" strike="noStrike" cap="none" dirty="0"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Calibri"/>
                        <a:buNone/>
                      </a:pPr>
                      <a:endParaRPr sz="3200" u="none" strike="noStrike" cap="none" dirty="0"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5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NTTC Training - TY2018</a:t>
            </a:r>
            <a:endParaRPr dirty="0"/>
          </a:p>
        </p:txBody>
      </p:sp>
      <p:sp>
        <p:nvSpPr>
          <p:cNvPr id="123" name="Google Shape;123;p15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 dirty="0"/>
          </a:p>
        </p:txBody>
      </p:sp>
      <p:sp>
        <p:nvSpPr>
          <p:cNvPr id="124" name="Google Shape;124;p15"/>
          <p:cNvSpPr txBox="1">
            <a:spLocks noGrp="1"/>
          </p:cNvSpPr>
          <p:nvPr>
            <p:ph type="body" idx="1"/>
          </p:nvPr>
        </p:nvSpPr>
        <p:spPr>
          <a:xfrm>
            <a:off x="1282700" y="1393601"/>
            <a:ext cx="9842400" cy="438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3" lvl="0" indent="-34131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904"/>
              <a:buChar char="■"/>
            </a:pPr>
            <a:r>
              <a:rPr lang="en-US" dirty="0"/>
              <a:t>Adjustments need to be made in Taxslayer for differences when entering the 1099-INT</a:t>
            </a:r>
            <a:endParaRPr dirty="0"/>
          </a:p>
          <a:p>
            <a:pPr marL="341313" lvl="0" indent="-341313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1904"/>
              <a:buChar char="■"/>
            </a:pPr>
            <a:r>
              <a:rPr lang="en-US" dirty="0"/>
              <a:t>Income is tax exempt for Federal and taxable for NJ </a:t>
            </a:r>
            <a:endParaRPr dirty="0"/>
          </a:p>
          <a:p>
            <a:pPr marL="914400" lvl="1" indent="-338138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618"/>
              <a:buChar char="─"/>
            </a:pPr>
            <a:r>
              <a:rPr lang="en-US" sz="3200" dirty="0"/>
              <a:t>For example, bonds from states other than NJ</a:t>
            </a:r>
            <a:endParaRPr sz="3200" dirty="0"/>
          </a:p>
          <a:p>
            <a:pPr marL="914400" lvl="1" indent="-338138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618"/>
              <a:buChar char="─"/>
            </a:pPr>
            <a:r>
              <a:rPr lang="en-US" sz="3200" dirty="0"/>
              <a:t>Click “Add Interest Items” on </a:t>
            </a:r>
            <a:r>
              <a:rPr lang="en-US" sz="3200" dirty="0" smtClean="0"/>
              <a:t>Interest Income screen </a:t>
            </a:r>
            <a:r>
              <a:rPr lang="en-US" sz="3200" dirty="0"/>
              <a:t>to add it to state income </a:t>
            </a:r>
            <a:endParaRPr sz="3200" dirty="0"/>
          </a:p>
          <a:p>
            <a:pPr marL="914400" lvl="1" indent="-338138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618"/>
              <a:buChar char="─"/>
            </a:pPr>
            <a:r>
              <a:rPr lang="en-US" sz="3200" dirty="0"/>
              <a:t>Select NJ as state and enter taxable amount</a:t>
            </a:r>
            <a:endParaRPr sz="3200" dirty="0"/>
          </a:p>
          <a:p>
            <a:pPr marL="914400" lvl="1" indent="-171894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618"/>
              <a:buNone/>
            </a:pPr>
            <a:endParaRPr sz="2380" dirty="0"/>
          </a:p>
        </p:txBody>
      </p:sp>
      <p:sp>
        <p:nvSpPr>
          <p:cNvPr id="125" name="Google Shape;125;p15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 sz="3600" dirty="0"/>
              <a:t>TS Adjustments for Differences in Federal vs. NJ</a:t>
            </a:r>
            <a:endParaRPr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6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700" y="1754188"/>
            <a:ext cx="9472386" cy="4022725"/>
          </a:xfrm>
        </p:spPr>
        <p:txBody>
          <a:bodyPr/>
          <a:lstStyle/>
          <a:p>
            <a:pPr marL="341313" lvl="0" indent="-341313">
              <a:lnSpc>
                <a:spcPct val="80000"/>
              </a:lnSpc>
              <a:buSzPts val="1904"/>
            </a:pPr>
            <a:r>
              <a:rPr lang="en-US" dirty="0"/>
              <a:t>Income is taxable for Federal and tax exempt for NJ</a:t>
            </a:r>
          </a:p>
          <a:p>
            <a:pPr lvl="1" indent="-338138">
              <a:lnSpc>
                <a:spcPct val="80000"/>
              </a:lnSpc>
              <a:buSzPts val="2618"/>
            </a:pPr>
            <a:r>
              <a:rPr lang="en-US" sz="3200" dirty="0"/>
              <a:t>For example, US government bond</a:t>
            </a:r>
          </a:p>
          <a:p>
            <a:pPr lvl="1" indent="-338138">
              <a:lnSpc>
                <a:spcPct val="80000"/>
              </a:lnSpc>
              <a:buSzPts val="2618"/>
            </a:pPr>
            <a:r>
              <a:rPr lang="en-US" sz="3200" dirty="0"/>
              <a:t>Enter amount to be subtracted from NJ income on the </a:t>
            </a:r>
            <a:r>
              <a:rPr lang="en-US" sz="3200" dirty="0" smtClean="0"/>
              <a:t>Interest Income </a:t>
            </a:r>
            <a:r>
              <a:rPr lang="en-US" sz="3200" dirty="0"/>
              <a:t>screen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TS Adjustments for Differences in Federal vs. </a:t>
            </a:r>
            <a:r>
              <a:rPr lang="en-US" sz="3600" dirty="0" smtClean="0"/>
              <a:t>NJ – </a:t>
            </a:r>
            <a:r>
              <a:rPr lang="en-US" sz="3200" dirty="0" smtClean="0"/>
              <a:t>cont’d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96900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6"/>
          <p:cNvSpPr txBox="1">
            <a:spLocks noGrp="1"/>
          </p:cNvSpPr>
          <p:nvPr>
            <p:ph type="ftr" idx="11"/>
          </p:nvPr>
        </p:nvSpPr>
        <p:spPr>
          <a:xfrm>
            <a:off x="3603885" y="620893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NTTC Training - TY2018</a:t>
            </a:r>
            <a:endParaRPr dirty="0"/>
          </a:p>
        </p:txBody>
      </p:sp>
      <p:sp>
        <p:nvSpPr>
          <p:cNvPr id="131" name="Google Shape;131;p16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 dirty="0"/>
          </a:p>
        </p:txBody>
      </p:sp>
      <p:sp>
        <p:nvSpPr>
          <p:cNvPr id="132" name="Google Shape;132;p16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 sz="3600" dirty="0"/>
              <a:t>Entering 1099-Int for Obligation of Another State</a:t>
            </a:r>
            <a:br>
              <a:rPr lang="en-US" sz="3600" dirty="0"/>
            </a:br>
            <a:r>
              <a:rPr lang="en-US" sz="3600" dirty="0"/>
              <a:t>Tax exempt for Federal, Taxable for NJ</a:t>
            </a:r>
            <a:endParaRPr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5920" y="1375954"/>
            <a:ext cx="8317230" cy="53557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44686" y="1480457"/>
            <a:ext cx="2281645" cy="30777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Tax-exempt for Federal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196047" y="1698171"/>
            <a:ext cx="548639" cy="8708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54583" y="5852160"/>
            <a:ext cx="4598126" cy="30777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Click to add to New Jersey State Return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4127863" y="6026331"/>
            <a:ext cx="418011" cy="34834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7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NTTC Training - TY2018</a:t>
            </a:r>
            <a:endParaRPr dirty="0"/>
          </a:p>
        </p:txBody>
      </p:sp>
      <p:sp>
        <p:nvSpPr>
          <p:cNvPr id="143" name="Google Shape;143;p17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 dirty="0"/>
          </a:p>
        </p:txBody>
      </p:sp>
      <p:sp>
        <p:nvSpPr>
          <p:cNvPr id="144" name="Google Shape;144;p17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 sz="3600" dirty="0"/>
              <a:t>Entering 1099-INT for Obligation of Another State</a:t>
            </a:r>
            <a:br>
              <a:rPr lang="en-US" sz="3600" dirty="0"/>
            </a:br>
            <a:r>
              <a:rPr lang="en-US" sz="3600" dirty="0"/>
              <a:t>Tax exempt for Federal, Taxable for NJ</a:t>
            </a:r>
            <a:endParaRPr sz="3600" dirty="0"/>
          </a:p>
        </p:txBody>
      </p:sp>
      <p:pic>
        <p:nvPicPr>
          <p:cNvPr id="145" name="Google Shape;145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8146" y="1607127"/>
            <a:ext cx="7273636" cy="4239491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17"/>
          <p:cNvSpPr txBox="1"/>
          <p:nvPr/>
        </p:nvSpPr>
        <p:spPr>
          <a:xfrm flipH="1">
            <a:off x="2331718" y="4114801"/>
            <a:ext cx="4754882" cy="369332"/>
          </a:xfrm>
          <a:prstGeom prst="rect">
            <a:avLst/>
          </a:prstGeom>
          <a:solidFill>
            <a:srgbClr val="31859B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Federal tax exempt amount that is taxable for NJ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7" name="Google Shape;147;p17"/>
          <p:cNvCxnSpPr>
            <a:stCxn id="146" idx="3"/>
          </p:cNvCxnSpPr>
          <p:nvPr/>
        </p:nvCxnSpPr>
        <p:spPr>
          <a:xfrm flipH="1">
            <a:off x="1905118" y="4299467"/>
            <a:ext cx="426600" cy="43800"/>
          </a:xfrm>
          <a:prstGeom prst="straightConnector1">
            <a:avLst/>
          </a:prstGeom>
          <a:noFill/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triangle" w="med" len="med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8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NTTC Training - TY2018</a:t>
            </a:r>
            <a:endParaRPr dirty="0"/>
          </a:p>
        </p:txBody>
      </p:sp>
      <p:sp>
        <p:nvSpPr>
          <p:cNvPr id="153" name="Google Shape;153;p18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 dirty="0"/>
          </a:p>
        </p:txBody>
      </p:sp>
      <p:sp>
        <p:nvSpPr>
          <p:cNvPr id="154" name="Google Shape;154;p18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 sz="3600" dirty="0"/>
              <a:t>Entering 1099-INT for US Government Obligation</a:t>
            </a:r>
            <a:br>
              <a:rPr lang="en-US" sz="3600" dirty="0"/>
            </a:br>
            <a:r>
              <a:rPr lang="en-US" sz="3600" dirty="0"/>
              <a:t>Taxable for Federal, Tax Exempt for NJ </a:t>
            </a:r>
            <a:endParaRPr sz="3600" dirty="0"/>
          </a:p>
        </p:txBody>
      </p:sp>
      <p:cxnSp>
        <p:nvCxnSpPr>
          <p:cNvPr id="157" name="Google Shape;157;p18"/>
          <p:cNvCxnSpPr/>
          <p:nvPr/>
        </p:nvCxnSpPr>
        <p:spPr>
          <a:xfrm rot="10800000">
            <a:off x="1981200" y="5181600"/>
            <a:ext cx="762000" cy="228600"/>
          </a:xfrm>
          <a:prstGeom prst="straightConnector1">
            <a:avLst/>
          </a:prstGeom>
          <a:noFill/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triangle" w="med" len="med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1297577"/>
            <a:ext cx="8273143" cy="556042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53691" y="2577737"/>
            <a:ext cx="2177143" cy="30777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Taxable for Federal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2743200" y="2717074"/>
            <a:ext cx="1184366" cy="8709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023360" y="6447867"/>
            <a:ext cx="4397829" cy="30777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Tax Exempt for NJ, subtract from state return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2743200" y="6377094"/>
            <a:ext cx="1280160" cy="20651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2018 Templet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664</Words>
  <Application>Microsoft Office PowerPoint</Application>
  <PresentationFormat>Widescreen</PresentationFormat>
  <Paragraphs>93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Noto Sans Symbols</vt:lpstr>
      <vt:lpstr>2018 Templet</vt:lpstr>
      <vt:lpstr>Interest and Dividend Income </vt:lpstr>
      <vt:lpstr>Tax Exempt Interest</vt:lpstr>
      <vt:lpstr>NJ Tax Rules for Taxability (GIT-5)</vt:lpstr>
      <vt:lpstr>Summary of Tax Exempt – Federal vs NJ</vt:lpstr>
      <vt:lpstr>TS Adjustments for Differences in Federal vs. NJ</vt:lpstr>
      <vt:lpstr>TS Adjustments for Differences in Federal vs. NJ – cont’d</vt:lpstr>
      <vt:lpstr>Entering 1099-Int for Obligation of Another State Tax exempt for Federal, Taxable for NJ</vt:lpstr>
      <vt:lpstr>Entering 1099-INT for Obligation of Another State Tax exempt for Federal, Taxable for NJ</vt:lpstr>
      <vt:lpstr>Entering 1099-INT for US Government Obligation Taxable for Federal, Tax Exempt for NJ </vt:lpstr>
      <vt:lpstr>1099-INT on Brokerage Statement</vt:lpstr>
      <vt:lpstr>Exempt Interest Dividends from Mutual Funds</vt:lpstr>
      <vt:lpstr>TS – Entering Exempt Interest Dividends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Interest and Dividend Income</dc:title>
  <dc:creator>kathy</dc:creator>
  <cp:lastModifiedBy>kathy</cp:lastModifiedBy>
  <cp:revision>7</cp:revision>
  <dcterms:modified xsi:type="dcterms:W3CDTF">2018-11-19T02:03:43Z</dcterms:modified>
</cp:coreProperties>
</file>